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84" r:id="rId16"/>
    <p:sldId id="270" r:id="rId17"/>
    <p:sldId id="281" r:id="rId18"/>
    <p:sldId id="280" r:id="rId19"/>
    <p:sldId id="276" r:id="rId20"/>
    <p:sldId id="277" r:id="rId21"/>
    <p:sldId id="271" r:id="rId22"/>
    <p:sldId id="278" r:id="rId23"/>
    <p:sldId id="279" r:id="rId24"/>
    <p:sldId id="282" r:id="rId25"/>
    <p:sldId id="272" r:id="rId26"/>
    <p:sldId id="286" r:id="rId27"/>
    <p:sldId id="283" r:id="rId28"/>
    <p:sldId id="287" r:id="rId29"/>
    <p:sldId id="285" r:id="rId30"/>
    <p:sldId id="292" r:id="rId31"/>
    <p:sldId id="288" r:id="rId32"/>
    <p:sldId id="291" r:id="rId33"/>
    <p:sldId id="289" r:id="rId34"/>
    <p:sldId id="290" r:id="rId35"/>
    <p:sldId id="293" r:id="rId36"/>
  </p:sldIdLst>
  <p:sldSz cx="12192000" cy="6858000"/>
  <p:notesSz cx="6858000" cy="9144000"/>
  <p:defaultTextStyle>
    <a:defPPr>
      <a:defRPr lang="en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84"/>
    <p:restoredTop sz="94643"/>
  </p:normalViewPr>
  <p:slideViewPr>
    <p:cSldViewPr snapToGrid="0">
      <p:cViewPr>
        <p:scale>
          <a:sx n="120" d="100"/>
          <a:sy n="120" d="100"/>
        </p:scale>
        <p:origin x="1952" y="2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564B5F-4D1C-914E-8102-11332D2EB9EA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AD3EB2-4B9F-F54C-936E-446DB1B280BB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591513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Z" dirty="0"/>
              <a:t>  </a:t>
            </a:r>
          </a:p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AD3EB2-4B9F-F54C-936E-446DB1B280BB}" type="slidenum">
              <a:rPr lang="en-CZ" smtClean="0"/>
              <a:t>14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188204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9C08E-1C73-A4DE-FFA9-5D985961E8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8A2D52-B2F8-BA4E-FE9C-7DCB48FD3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06AE6-6A9D-1468-40A4-D951CAF9D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ED332-677D-448A-FDB4-F4207E0C8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66F06-6DF7-E22B-2616-D802E7718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82293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6EB72-D5AF-02A4-8F23-70084E37A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D36754-3875-02DE-3621-DDBFD0D8BB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703F7-69EE-E903-29C7-43CB9931A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899C1-7B47-3B16-1588-1635574D7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156B7-9011-0EC3-CF20-B8AC8C777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864617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803CE-9D5B-8888-59BD-E4F9E3FB90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D72B97-71B2-B342-A61A-2BD47F3E0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23628-9BB8-50D3-7FA9-CC29828A0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BF862-1A39-58D4-6C17-F4E7F1AD0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F4DB3-ED2F-033C-3960-A6D7CC375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765230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1C81D-C7C0-053B-4046-DEA5F1893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2A98E-C7B4-B13D-2924-1671F8A65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797AD-F864-35B6-9707-836DE8A5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15196-3461-AAE8-63EF-ECA8D4EE5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928DA-7831-1AE7-D11A-5F568714E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550458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BAB91-EC8B-E2F3-DE4C-27566D130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48FBB-4F00-ADB2-705B-74BA0192A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C8D50-7A35-C253-8391-E168764C8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428EA-9651-BC0B-B947-7D5470D2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D1E23-331A-7F0F-BE17-75FFE9BE0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888505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BA318-FB85-05E4-8699-9022D2E0F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784BC-ECA8-ABEA-7389-4D0301B99B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4A4651-2E71-31F2-5D28-4D916D8EF9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B59C1D-E542-F94D-B2AD-F7D0D88E3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BD025-8DD0-FBF8-41D8-30AD83590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942BB7-AEB5-361A-BC3A-B2E75175F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566006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AFC26-B2E2-1539-33EE-0B20EFC29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9656B-2831-711C-47D1-D361B6176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E28982-D097-BF3A-6928-38E0D38EE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AA0A36-83C5-E974-80D8-56DCB8FDAD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5F4A4C-70BE-E81A-00F5-37FD9B6D0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563E1B-34EB-099D-A578-15A826A55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038C10-AD1D-A2FF-C938-961B06C4F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E7414D-901F-AF39-E3D3-90F778AF0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460700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222EE-CDC3-B568-77C9-0B14DA4DC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F7D9C0-06BE-425B-7C0D-044AE761C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7124E2-AC94-29E6-25E1-629751055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0383E2-9A3A-0CAC-FA7C-DA4904E3C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266405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980066-1D82-2A57-832D-708EB06DF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768B12-D13D-17AE-03A8-F3105AFD2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A5DC6-1EAA-71A2-0932-88404C8D5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793802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D4A4E-54BC-7257-D4F0-F5A597CFF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A3292-A813-563E-9003-76B8345B4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5CE7AC-6531-8D3B-D410-11B62948C8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7DD620-5829-1A97-1B62-2E7D4D5F2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553C0-0F8F-6693-D5BE-87170C161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C95CE-2CB9-941E-F9D7-4B98EB0FD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823146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D3494-DBFA-D408-5E7E-64DC58FD1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0EA024-1E43-B20E-F4D3-B90A652934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2BFD2-BEDF-F70F-8163-3DFED81C2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9D18F-B830-56CF-48BC-93070A9AE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E53B7D-2503-038C-9D21-87C3AFDAA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070E38-38CD-7756-7949-77A69F0BC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54213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BD2E95-6712-1FF8-5663-5BA6823AB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4FDCE3-8D87-3D4B-5018-5739B8238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858DF-DC06-9353-AD09-5C5E4E033B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E48299-AE2D-354C-ADFC-4E281EB6C411}" type="datetimeFigureOut">
              <a:rPr lang="en-CZ" smtClean="0"/>
              <a:t>23.11.2025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728C5-7EE2-AEA2-0BB2-C60BAC31C7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F53F9-9706-BFCE-63FE-EC29CAEC5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C50CAD-F509-BD4B-9049-273DB7484E05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749024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20862-C972-F129-980A-7EC1FEB1EB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Z" dirty="0"/>
              <a:t>Schedules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CD0745-6F93-CF73-7E27-347B7B40D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Z" dirty="0"/>
              <a:t>Helmich, Faustus, Toma, Turčan, Malý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F2EC8-AF09-2540-9425-5DD9C6F1F75E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Helmich</a:t>
            </a:r>
          </a:p>
        </p:txBody>
      </p:sp>
    </p:spTree>
    <p:extLst>
      <p:ext uri="{BB962C8B-B14F-4D97-AF65-F5344CB8AC3E}">
        <p14:creationId xmlns:p14="http://schemas.microsoft.com/office/powerpoint/2010/main" val="108672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6FA73-F0DF-3610-BEE7-376B684DD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 to Schedules</a:t>
            </a:r>
            <a:endParaRPr lang="en-CZ" dirty="0"/>
          </a:p>
        </p:txBody>
      </p:sp>
      <p:pic>
        <p:nvPicPr>
          <p:cNvPr id="5" name="Content Placeholder 4" descr="A screenshot of a schedule&#10;&#10;AI-generated content may be incorrect.">
            <a:extLst>
              <a:ext uri="{FF2B5EF4-FFF2-40B4-BE49-F238E27FC236}">
                <a16:creationId xmlns:a16="http://schemas.microsoft.com/office/drawing/2014/main" id="{0CF90E6A-9D1F-CA40-F22F-0FAF7B7496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792" y="1825625"/>
            <a:ext cx="9290415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15D3CC-9492-A5A1-A71A-9931DC4FE236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Everyone</a:t>
            </a:r>
          </a:p>
        </p:txBody>
      </p:sp>
    </p:spTree>
    <p:extLst>
      <p:ext uri="{BB962C8B-B14F-4D97-AF65-F5344CB8AC3E}">
        <p14:creationId xmlns:p14="http://schemas.microsoft.com/office/powerpoint/2010/main" val="3628412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2CCE1-FF45-4FEE-D8B6-B634FF866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Validation</a:t>
            </a:r>
            <a:endParaRPr lang="en-CZ" dirty="0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910678A-2126-00CE-1951-1D5D9198E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86985" y="1825625"/>
            <a:ext cx="3018030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4F100E-0AC6-2A77-4122-A321B8DC3594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Everyone</a:t>
            </a:r>
          </a:p>
        </p:txBody>
      </p:sp>
    </p:spTree>
    <p:extLst>
      <p:ext uri="{BB962C8B-B14F-4D97-AF65-F5344CB8AC3E}">
        <p14:creationId xmlns:p14="http://schemas.microsoft.com/office/powerpoint/2010/main" val="3982133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0B005-BCBA-612B-FDDC-258406F8E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Statistical reporting</a:t>
            </a:r>
            <a:endParaRPr lang="en-CZ" dirty="0"/>
          </a:p>
        </p:txBody>
      </p:sp>
      <p:pic>
        <p:nvPicPr>
          <p:cNvPr id="5" name="Content Placeholder 4" descr="A screenshot of a graph&#10;&#10;AI-generated content may be incorrect.">
            <a:extLst>
              <a:ext uri="{FF2B5EF4-FFF2-40B4-BE49-F238E27FC236}">
                <a16:creationId xmlns:a16="http://schemas.microsoft.com/office/drawing/2014/main" id="{2870C3A8-6340-9F33-D2B3-37DF04D680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1772" y="1825625"/>
            <a:ext cx="4268455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FD8C00-927D-F40A-8B2F-806230ECFE77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Everyone</a:t>
            </a:r>
          </a:p>
        </p:txBody>
      </p:sp>
    </p:spTree>
    <p:extLst>
      <p:ext uri="{BB962C8B-B14F-4D97-AF65-F5344CB8AC3E}">
        <p14:creationId xmlns:p14="http://schemas.microsoft.com/office/powerpoint/2010/main" val="3484122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F6C9A-7A17-7EBC-4E4B-919253A46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Z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0B737-4F83-0FAA-FE7E-E0BBFE126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466" y="901849"/>
            <a:ext cx="6739068" cy="505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08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&#10;&#10;AI-generated content may be incorrect.">
            <a:extLst>
              <a:ext uri="{FF2B5EF4-FFF2-40B4-BE49-F238E27FC236}">
                <a16:creationId xmlns:a16="http://schemas.microsoft.com/office/drawing/2014/main" id="{AD118D2B-D715-39BA-AE75-07BB9BD2A5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624" y="0"/>
            <a:ext cx="7708751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41815B-8ED5-AD98-88F1-CD7470B55641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Faustus, Turčan</a:t>
            </a:r>
          </a:p>
        </p:txBody>
      </p:sp>
    </p:spTree>
    <p:extLst>
      <p:ext uri="{BB962C8B-B14F-4D97-AF65-F5344CB8AC3E}">
        <p14:creationId xmlns:p14="http://schemas.microsoft.com/office/powerpoint/2010/main" val="3952800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10DA9-80BA-2966-A257-22377969AE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0F29F8-1832-4B15-E53D-E822D387C9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0760" y="30707"/>
            <a:ext cx="7850480" cy="6827293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C11866-5544-11D4-5065-F8F09C26D07B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Turčan, Faustus</a:t>
            </a:r>
          </a:p>
        </p:txBody>
      </p:sp>
    </p:spTree>
    <p:extLst>
      <p:ext uri="{BB962C8B-B14F-4D97-AF65-F5344CB8AC3E}">
        <p14:creationId xmlns:p14="http://schemas.microsoft.com/office/powerpoint/2010/main" val="10988881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B4A27D-CE6E-4AD0-C045-6C9D1AD50B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0760" y="30707"/>
            <a:ext cx="7850480" cy="682729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91428B1-C457-2CDB-34F2-3E91B5DB9C30}"/>
              </a:ext>
            </a:extLst>
          </p:cNvPr>
          <p:cNvSpPr/>
          <p:nvPr/>
        </p:nvSpPr>
        <p:spPr>
          <a:xfrm>
            <a:off x="7264400" y="558800"/>
            <a:ext cx="1612900" cy="7239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55622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person's signature&#10;&#10;AI-generated content may be incorrect.">
            <a:extLst>
              <a:ext uri="{FF2B5EF4-FFF2-40B4-BE49-F238E27FC236}">
                <a16:creationId xmlns:a16="http://schemas.microsoft.com/office/drawing/2014/main" id="{EB9E0597-DFF0-57FE-1B70-4C71B94C0A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286" y="822722"/>
            <a:ext cx="11657428" cy="341907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7486AE-9A7A-64A0-E442-62D93B6C3260}"/>
              </a:ext>
            </a:extLst>
          </p:cNvPr>
          <p:cNvSpPr txBox="1"/>
          <p:nvPr/>
        </p:nvSpPr>
        <p:spPr>
          <a:xfrm>
            <a:off x="0" y="3733969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User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49BD6D-E49A-2CFC-2C51-1120ED9C2E28}"/>
              </a:ext>
            </a:extLst>
          </p:cNvPr>
          <p:cNvSpPr txBox="1"/>
          <p:nvPr/>
        </p:nvSpPr>
        <p:spPr>
          <a:xfrm>
            <a:off x="10858500" y="3918635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Users DB,</a:t>
            </a:r>
          </a:p>
          <a:p>
            <a:r>
              <a:rPr lang="en-CZ" dirty="0"/>
              <a:t>University SSO</a:t>
            </a:r>
          </a:p>
          <a:p>
            <a:endParaRPr lang="en-CZ" dirty="0"/>
          </a:p>
        </p:txBody>
      </p:sp>
    </p:spTree>
    <p:extLst>
      <p:ext uri="{BB962C8B-B14F-4D97-AF65-F5344CB8AC3E}">
        <p14:creationId xmlns:p14="http://schemas.microsoft.com/office/powerpoint/2010/main" val="35520228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AB900-0966-1A7A-ABDB-808833A1D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4DBF8C-F07A-194C-E5D9-CB97D50D77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0760" y="30707"/>
            <a:ext cx="7850480" cy="6827293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86FBB61-F822-61D1-907F-208F14DF4467}"/>
              </a:ext>
            </a:extLst>
          </p:cNvPr>
          <p:cNvSpPr/>
          <p:nvPr/>
        </p:nvSpPr>
        <p:spPr>
          <a:xfrm>
            <a:off x="7251700" y="1917700"/>
            <a:ext cx="2679700" cy="15113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7536211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5DB9F71-63FD-B4D3-D2A7-F3BFD64178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1169" y="449825"/>
            <a:ext cx="10009661" cy="595834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797EB7-A81E-27F7-9928-9215D7B38912}"/>
              </a:ext>
            </a:extLst>
          </p:cNvPr>
          <p:cNvSpPr txBox="1"/>
          <p:nvPr/>
        </p:nvSpPr>
        <p:spPr>
          <a:xfrm>
            <a:off x="4800600" y="6085008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Teacher and manager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D7C9B4-BDCB-1909-2E9E-D6A4B6F82E86}"/>
              </a:ext>
            </a:extLst>
          </p:cNvPr>
          <p:cNvSpPr txBox="1"/>
          <p:nvPr/>
        </p:nvSpPr>
        <p:spPr>
          <a:xfrm>
            <a:off x="2895600" y="449825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Notification service</a:t>
            </a:r>
          </a:p>
        </p:txBody>
      </p:sp>
    </p:spTree>
    <p:extLst>
      <p:ext uri="{BB962C8B-B14F-4D97-AF65-F5344CB8AC3E}">
        <p14:creationId xmlns:p14="http://schemas.microsoft.com/office/powerpoint/2010/main" val="3310389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94F3F-1147-2EF7-769E-71ACB0CF7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Z" dirty="0"/>
              <a:t>Core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11F0F-AB09-7A81-778F-7AAADE113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Z" dirty="0"/>
              <a:t>Users – Student, Teacher, Manager, Scheduling com</a:t>
            </a:r>
            <a:r>
              <a:rPr lang="en-GB" dirty="0"/>
              <a:t>m</a:t>
            </a:r>
            <a:r>
              <a:rPr lang="en-CZ" dirty="0"/>
              <a:t>ittee</a:t>
            </a:r>
          </a:p>
          <a:p>
            <a:endParaRPr lang="en-CZ" dirty="0"/>
          </a:p>
          <a:p>
            <a:pPr marL="514350" indent="-514350">
              <a:buFont typeface="+mj-lt"/>
              <a:buAutoNum type="arabicPeriod"/>
            </a:pPr>
            <a:r>
              <a:rPr lang="en-CZ" dirty="0"/>
              <a:t>Create subjects (Teacher)</a:t>
            </a:r>
          </a:p>
          <a:p>
            <a:pPr marL="514350" indent="-514350">
              <a:buFont typeface="+mj-lt"/>
              <a:buAutoNum type="arabicPeriod"/>
            </a:pPr>
            <a:r>
              <a:rPr lang="en-CZ" dirty="0"/>
              <a:t>Approve Subject (Manager)</a:t>
            </a:r>
          </a:p>
          <a:p>
            <a:pPr marL="514350" indent="-514350">
              <a:buFont typeface="+mj-lt"/>
              <a:buAutoNum type="arabicPeriod"/>
            </a:pPr>
            <a:r>
              <a:rPr lang="en-CZ" dirty="0"/>
              <a:t>Define time and space requirements (Teacher)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Display graphical interface for scheduling subjects and save changes (Scheduling committee)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View schedules (Student)</a:t>
            </a:r>
            <a:endParaRPr lang="en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884A00-CC50-32B8-FA91-34CC2F79B380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Everyone</a:t>
            </a:r>
          </a:p>
        </p:txBody>
      </p:sp>
    </p:spTree>
    <p:extLst>
      <p:ext uri="{BB962C8B-B14F-4D97-AF65-F5344CB8AC3E}">
        <p14:creationId xmlns:p14="http://schemas.microsoft.com/office/powerpoint/2010/main" val="26101421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78BB5-D5C6-9DFF-2916-B5AAC20788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533B6D-056E-66A0-5EE7-B231E66AD6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0760" y="30707"/>
            <a:ext cx="7850480" cy="6827293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51DDA8E-DDEB-339D-A293-43B727EF4337}"/>
              </a:ext>
            </a:extLst>
          </p:cNvPr>
          <p:cNvSpPr/>
          <p:nvPr/>
        </p:nvSpPr>
        <p:spPr>
          <a:xfrm>
            <a:off x="5168900" y="2705100"/>
            <a:ext cx="2705100" cy="7239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569587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blue square with black text&#10;&#10;AI-generated content may be incorrect.">
            <a:extLst>
              <a:ext uri="{FF2B5EF4-FFF2-40B4-BE49-F238E27FC236}">
                <a16:creationId xmlns:a16="http://schemas.microsoft.com/office/drawing/2014/main" id="{AF79365B-15A7-1E4D-AE4B-0A9D8201F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00" y="1924316"/>
            <a:ext cx="10551448" cy="2507984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4AA16D6-F1C0-38E1-F673-4AF068401D77}"/>
              </a:ext>
            </a:extLst>
          </p:cNvPr>
          <p:cNvSpPr txBox="1"/>
          <p:nvPr/>
        </p:nvSpPr>
        <p:spPr>
          <a:xfrm>
            <a:off x="114300" y="4432300"/>
            <a:ext cx="233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Teacher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631B46-DB67-3678-B06B-2261C2FE770F}"/>
              </a:ext>
            </a:extLst>
          </p:cNvPr>
          <p:cNvSpPr txBox="1"/>
          <p:nvPr/>
        </p:nvSpPr>
        <p:spPr>
          <a:xfrm>
            <a:off x="0" y="1554984"/>
            <a:ext cx="233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Scheduling comittee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3F814D-A08B-DAA8-3B8F-CBED7440926D}"/>
              </a:ext>
            </a:extLst>
          </p:cNvPr>
          <p:cNvSpPr txBox="1"/>
          <p:nvPr/>
        </p:nvSpPr>
        <p:spPr>
          <a:xfrm>
            <a:off x="4787900" y="1388602"/>
            <a:ext cx="233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Schedule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F85A88-EA40-7D1E-6468-0686ED6BBD72}"/>
              </a:ext>
            </a:extLst>
          </p:cNvPr>
          <p:cNvSpPr txBox="1"/>
          <p:nvPr/>
        </p:nvSpPr>
        <p:spPr>
          <a:xfrm>
            <a:off x="7467600" y="1578852"/>
            <a:ext cx="233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Auth.</a:t>
            </a:r>
          </a:p>
        </p:txBody>
      </p:sp>
    </p:spTree>
    <p:extLst>
      <p:ext uri="{BB962C8B-B14F-4D97-AF65-F5344CB8AC3E}">
        <p14:creationId xmlns:p14="http://schemas.microsoft.com/office/powerpoint/2010/main" val="4112823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BF7FD-3115-4201-87FA-9B47F252B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B8C85E-284F-F1F4-6600-D9C778AD0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0760" y="30707"/>
            <a:ext cx="7850480" cy="6827293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1A2D83E-0CB5-EEA5-3B90-B00C24FD1CBB}"/>
              </a:ext>
            </a:extLst>
          </p:cNvPr>
          <p:cNvSpPr/>
          <p:nvPr/>
        </p:nvSpPr>
        <p:spPr>
          <a:xfrm>
            <a:off x="4191000" y="2120900"/>
            <a:ext cx="2692400" cy="1168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5032775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schedule&#10;&#10;AI-generated content may be incorrect.">
            <a:extLst>
              <a:ext uri="{FF2B5EF4-FFF2-40B4-BE49-F238E27FC236}">
                <a16:creationId xmlns:a16="http://schemas.microsoft.com/office/drawing/2014/main" id="{74D33DB2-F88C-96AD-9FB7-AF24AE4491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448" y="1035470"/>
            <a:ext cx="11643104" cy="47870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A0CA06-2DA9-D26A-CF02-908AB945CAD4}"/>
              </a:ext>
            </a:extLst>
          </p:cNvPr>
          <p:cNvSpPr txBox="1"/>
          <p:nvPr/>
        </p:nvSpPr>
        <p:spPr>
          <a:xfrm>
            <a:off x="0" y="2032000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user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99F55D-0628-2006-EF18-74FCDF435A28}"/>
              </a:ext>
            </a:extLst>
          </p:cNvPr>
          <p:cNvSpPr txBox="1"/>
          <p:nvPr/>
        </p:nvSpPr>
        <p:spPr>
          <a:xfrm>
            <a:off x="7531100" y="666138"/>
            <a:ext cx="157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Schedule DB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1236D3-9170-B275-4925-4C37720F2855}"/>
              </a:ext>
            </a:extLst>
          </p:cNvPr>
          <p:cNvSpPr txBox="1"/>
          <p:nvPr/>
        </p:nvSpPr>
        <p:spPr>
          <a:xfrm>
            <a:off x="2768600" y="5822530"/>
            <a:ext cx="1333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Calendar clients</a:t>
            </a:r>
          </a:p>
        </p:txBody>
      </p:sp>
    </p:spTree>
    <p:extLst>
      <p:ext uri="{BB962C8B-B14F-4D97-AF65-F5344CB8AC3E}">
        <p14:creationId xmlns:p14="http://schemas.microsoft.com/office/powerpoint/2010/main" val="2672141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9B7C0-EA97-E8D6-1187-1E747EB85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7F4785-981E-643F-63C7-C63D991176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0760" y="30707"/>
            <a:ext cx="7850480" cy="6827293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69CBA25-62A3-2C03-F352-F0E1AEDC64F0}"/>
              </a:ext>
            </a:extLst>
          </p:cNvPr>
          <p:cNvSpPr/>
          <p:nvPr/>
        </p:nvSpPr>
        <p:spPr>
          <a:xfrm>
            <a:off x="6096000" y="3289300"/>
            <a:ext cx="1917700" cy="7239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3262324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&#10;&#10;AI-generated content may be incorrect.">
            <a:extLst>
              <a:ext uri="{FF2B5EF4-FFF2-40B4-BE49-F238E27FC236}">
                <a16:creationId xmlns:a16="http://schemas.microsoft.com/office/drawing/2014/main" id="{89535955-9897-1883-D1EA-E23E9EAD3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891" y="1905000"/>
            <a:ext cx="9946217" cy="3289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00923B-CEDE-ABCC-8544-00065C65B527}"/>
              </a:ext>
            </a:extLst>
          </p:cNvPr>
          <p:cNvSpPr txBox="1"/>
          <p:nvPr/>
        </p:nvSpPr>
        <p:spPr>
          <a:xfrm>
            <a:off x="622300" y="4871134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Manager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E527C4-A583-8737-E2C3-C27F9D7A9C5B}"/>
              </a:ext>
            </a:extLst>
          </p:cNvPr>
          <p:cNvSpPr txBox="1"/>
          <p:nvPr/>
        </p:nvSpPr>
        <p:spPr>
          <a:xfrm>
            <a:off x="11069108" y="3244334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Reports DB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076F60-E08C-60A5-B374-0D2CB674FA79}"/>
              </a:ext>
            </a:extLst>
          </p:cNvPr>
          <p:cNvSpPr txBox="1"/>
          <p:nvPr/>
        </p:nvSpPr>
        <p:spPr>
          <a:xfrm>
            <a:off x="10525125" y="2665968"/>
            <a:ext cx="1666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Schedules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0F9157-C95B-CD90-D0AD-7DD01971C505}"/>
              </a:ext>
            </a:extLst>
          </p:cNvPr>
          <p:cNvSpPr txBox="1"/>
          <p:nvPr/>
        </p:nvSpPr>
        <p:spPr>
          <a:xfrm>
            <a:off x="10235670" y="1431151"/>
            <a:ext cx="1666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Auth.</a:t>
            </a:r>
          </a:p>
        </p:txBody>
      </p:sp>
    </p:spTree>
    <p:extLst>
      <p:ext uri="{BB962C8B-B14F-4D97-AF65-F5344CB8AC3E}">
        <p14:creationId xmlns:p14="http://schemas.microsoft.com/office/powerpoint/2010/main" val="33181781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E3CB6-4FCF-601B-52DA-C6849597D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Z"/>
          </a:p>
        </p:txBody>
      </p:sp>
      <p:pic>
        <p:nvPicPr>
          <p:cNvPr id="5" name="Content Placeholder 4" descr="A blue screen with black text&#10;&#10;AI-generated content may be incorrect.">
            <a:extLst>
              <a:ext uri="{FF2B5EF4-FFF2-40B4-BE49-F238E27FC236}">
                <a16:creationId xmlns:a16="http://schemas.microsoft.com/office/drawing/2014/main" id="{DED81A8E-3934-4289-E12C-2E66BD2C30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5050" y="1739900"/>
            <a:ext cx="5041900" cy="3378200"/>
          </a:xfrm>
        </p:spPr>
      </p:pic>
    </p:spTree>
    <p:extLst>
      <p:ext uri="{BB962C8B-B14F-4D97-AF65-F5344CB8AC3E}">
        <p14:creationId xmlns:p14="http://schemas.microsoft.com/office/powerpoint/2010/main" val="42396770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company&#10;&#10;AI-generated content may be incorrect.">
            <a:extLst>
              <a:ext uri="{FF2B5EF4-FFF2-40B4-BE49-F238E27FC236}">
                <a16:creationId xmlns:a16="http://schemas.microsoft.com/office/drawing/2014/main" id="{99998DD9-1611-1B7D-4759-FACACEE06B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0109" y="0"/>
            <a:ext cx="8031781" cy="68651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6245DD-AE5B-1465-8DD2-885E7C816A4B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Faustus</a:t>
            </a:r>
          </a:p>
        </p:txBody>
      </p:sp>
    </p:spTree>
    <p:extLst>
      <p:ext uri="{BB962C8B-B14F-4D97-AF65-F5344CB8AC3E}">
        <p14:creationId xmlns:p14="http://schemas.microsoft.com/office/powerpoint/2010/main" val="24748828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78879-E67B-A62F-EBDB-DF3CF3F70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Z" dirty="0"/>
          </a:p>
        </p:txBody>
      </p:sp>
      <p:pic>
        <p:nvPicPr>
          <p:cNvPr id="5" name="Content Placeholder 4" descr="A blue screen with black text&#10;&#10;AI-generated content may be incorrect.">
            <a:extLst>
              <a:ext uri="{FF2B5EF4-FFF2-40B4-BE49-F238E27FC236}">
                <a16:creationId xmlns:a16="http://schemas.microsoft.com/office/drawing/2014/main" id="{70FE4FD1-EDC2-0CA0-D217-DC88434633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3300" y="1765300"/>
            <a:ext cx="5105400" cy="3327400"/>
          </a:xfrm>
        </p:spPr>
      </p:pic>
    </p:spTree>
    <p:extLst>
      <p:ext uri="{BB962C8B-B14F-4D97-AF65-F5344CB8AC3E}">
        <p14:creationId xmlns:p14="http://schemas.microsoft.com/office/powerpoint/2010/main" val="20428434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company&#10;&#10;AI-generated content may be incorrect.">
            <a:extLst>
              <a:ext uri="{FF2B5EF4-FFF2-40B4-BE49-F238E27FC236}">
                <a16:creationId xmlns:a16="http://schemas.microsoft.com/office/drawing/2014/main" id="{32F1F6C6-4A0E-2958-22DF-08E8B79AA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2463" y="0"/>
            <a:ext cx="10947074" cy="687013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A76A2B-E5B2-C403-7543-5E763346D080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Faustus, Turčan, Toma</a:t>
            </a:r>
          </a:p>
        </p:txBody>
      </p:sp>
    </p:spTree>
    <p:extLst>
      <p:ext uri="{BB962C8B-B14F-4D97-AF65-F5344CB8AC3E}">
        <p14:creationId xmlns:p14="http://schemas.microsoft.com/office/powerpoint/2010/main" val="4015394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836C8-29D0-D409-5E27-1EC52B456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subjects (Teacher) </a:t>
            </a:r>
            <a:endParaRPr lang="en-C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61A55-F65F-799C-75BF-FC228CDE5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As a teacher, I need to create a subject and define information about it (name, syllabus, description...), so managers can decide whether the subject is sufficiently useful.</a:t>
            </a:r>
          </a:p>
          <a:p>
            <a:pPr marL="0" indent="0">
              <a:buNone/>
            </a:pPr>
            <a:r>
              <a:rPr lang="en-GB" b="1" dirty="0"/>
              <a:t>Responsibilities</a:t>
            </a:r>
          </a:p>
          <a:p>
            <a:r>
              <a:rPr lang="en-GB" dirty="0"/>
              <a:t>Authentication and authorization</a:t>
            </a:r>
          </a:p>
          <a:p>
            <a:r>
              <a:rPr lang="en-GB" dirty="0"/>
              <a:t>Content validation and management</a:t>
            </a:r>
          </a:p>
          <a:p>
            <a:r>
              <a:rPr lang="en-GB" dirty="0"/>
              <a:t>Notifications and workflow</a:t>
            </a:r>
          </a:p>
          <a:p>
            <a:r>
              <a:rPr lang="en-GB" dirty="0"/>
              <a:t>User interaction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57987C-EAF4-0ED5-C972-A8092D0323D8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Toma, Turčan</a:t>
            </a:r>
          </a:p>
        </p:txBody>
      </p:sp>
    </p:spTree>
    <p:extLst>
      <p:ext uri="{BB962C8B-B14F-4D97-AF65-F5344CB8AC3E}">
        <p14:creationId xmlns:p14="http://schemas.microsoft.com/office/powerpoint/2010/main" val="27135384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CA63B-A83E-ADF8-9D76-D8331322E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B0774-C239-5A38-B112-B3BCF7684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81395"/>
          </a:xfrm>
        </p:spPr>
        <p:txBody>
          <a:bodyPr/>
          <a:lstStyle/>
          <a:p>
            <a:pPr algn="ctr"/>
            <a:r>
              <a:rPr lang="en-CZ" dirty="0"/>
              <a:t>Dynamic diagram - </a:t>
            </a:r>
            <a:r>
              <a:rPr lang="en-GB" dirty="0"/>
              <a:t>View schedules (Student)</a:t>
            </a:r>
            <a:endParaRPr lang="en-CZ" dirty="0"/>
          </a:p>
        </p:txBody>
      </p:sp>
    </p:spTree>
    <p:extLst>
      <p:ext uri="{BB962C8B-B14F-4D97-AF65-F5344CB8AC3E}">
        <p14:creationId xmlns:p14="http://schemas.microsoft.com/office/powerpoint/2010/main" val="34118364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44CB9DA-1C18-C0A1-DA03-11F9E5BFD00E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Toma</a:t>
            </a:r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4E082D7-2159-4E5C-ED16-026D83205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39" y="1834047"/>
            <a:ext cx="11913521" cy="318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3590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01EFD-99A1-5662-BC45-CF5DD272D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81395"/>
          </a:xfrm>
        </p:spPr>
        <p:txBody>
          <a:bodyPr/>
          <a:lstStyle/>
          <a:p>
            <a:pPr algn="ctr"/>
            <a:r>
              <a:rPr lang="en-CZ" dirty="0"/>
              <a:t>Deployment diagrams</a:t>
            </a:r>
          </a:p>
        </p:txBody>
      </p:sp>
    </p:spTree>
    <p:extLst>
      <p:ext uri="{BB962C8B-B14F-4D97-AF65-F5344CB8AC3E}">
        <p14:creationId xmlns:p14="http://schemas.microsoft.com/office/powerpoint/2010/main" val="4269214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DBB218B-915C-14C6-7665-59D5DA8BD3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3148" y="34004"/>
            <a:ext cx="7485704" cy="678999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CD94D7-6EE9-FFA5-BA81-7CCE1972FEE0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Toma, Helmich</a:t>
            </a:r>
          </a:p>
        </p:txBody>
      </p:sp>
    </p:spTree>
    <p:extLst>
      <p:ext uri="{BB962C8B-B14F-4D97-AF65-F5344CB8AC3E}">
        <p14:creationId xmlns:p14="http://schemas.microsoft.com/office/powerpoint/2010/main" val="23764843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diagram&#10;&#10;AI-generated content may be incorrect.">
            <a:extLst>
              <a:ext uri="{FF2B5EF4-FFF2-40B4-BE49-F238E27FC236}">
                <a16:creationId xmlns:a16="http://schemas.microsoft.com/office/drawing/2014/main" id="{DED1C32A-4BA8-F272-4368-3E144DB1D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48039"/>
            <a:ext cx="10515600" cy="410651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B5D023-9695-EC7E-2411-EBFD9FDD9C8E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Helmich, Toma, Faustus</a:t>
            </a:r>
          </a:p>
        </p:txBody>
      </p:sp>
    </p:spTree>
    <p:extLst>
      <p:ext uri="{BB962C8B-B14F-4D97-AF65-F5344CB8AC3E}">
        <p14:creationId xmlns:p14="http://schemas.microsoft.com/office/powerpoint/2010/main" val="33733933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AB512-65B7-9319-EB2C-932CC753B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63107"/>
          </a:xfrm>
        </p:spPr>
        <p:txBody>
          <a:bodyPr/>
          <a:lstStyle/>
          <a:p>
            <a:pPr algn="ctr"/>
            <a:r>
              <a:rPr lang="en-CZ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01961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BC7AE-143F-439C-57C5-4751BB0ED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BFF08-3591-2484-7CD4-B98437BCC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Z" dirty="0"/>
              <a:t>Approve Subject (Manager)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185AC-3FD3-3211-E22C-60B738CD1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As a manager, I need to approve a subject proposed by a teacher, so the teacher can define time options and the Scheduling committee can schedule the subject.</a:t>
            </a:r>
          </a:p>
          <a:p>
            <a:pPr marL="0" indent="0">
              <a:buNone/>
            </a:pPr>
            <a:r>
              <a:rPr lang="en-GB" b="1" dirty="0"/>
              <a:t>Responsibility Breakdown:</a:t>
            </a:r>
          </a:p>
          <a:p>
            <a:r>
              <a:rPr lang="en-GB" dirty="0"/>
              <a:t>Authentication and authorization</a:t>
            </a:r>
          </a:p>
          <a:p>
            <a:r>
              <a:rPr lang="en-GB" dirty="0"/>
              <a:t>Approval processing</a:t>
            </a:r>
          </a:p>
          <a:p>
            <a:r>
              <a:rPr lang="en-GB" dirty="0"/>
              <a:t>Notifications and workflow</a:t>
            </a:r>
          </a:p>
          <a:p>
            <a:r>
              <a:rPr lang="en-GB" dirty="0"/>
              <a:t>Storage and audit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E6E8E6-D1D6-A8AC-7F56-081B940EAA14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Helmich</a:t>
            </a:r>
          </a:p>
        </p:txBody>
      </p:sp>
    </p:spTree>
    <p:extLst>
      <p:ext uri="{BB962C8B-B14F-4D97-AF65-F5344CB8AC3E}">
        <p14:creationId xmlns:p14="http://schemas.microsoft.com/office/powerpoint/2010/main" val="1535624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9D626-8572-0090-924A-07CA9BC75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Z" dirty="0"/>
              <a:t>Define time and space requirements (Teacher)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0630A-39AF-0701-BD3B-F83C42B47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As a teacher, I need to define the time and space requirements of a subject, so that the scheduling committee can schedule it.</a:t>
            </a:r>
          </a:p>
          <a:p>
            <a:pPr marL="0" indent="0">
              <a:buNone/>
            </a:pPr>
            <a:r>
              <a:rPr lang="en-GB" b="1" dirty="0"/>
              <a:t>Responsibility Breakdown:</a:t>
            </a:r>
          </a:p>
          <a:p>
            <a:r>
              <a:rPr lang="en-GB" dirty="0"/>
              <a:t>Authentication and authorization</a:t>
            </a:r>
          </a:p>
          <a:p>
            <a:r>
              <a:rPr lang="en-GB" dirty="0"/>
              <a:t>Inputs and validation</a:t>
            </a:r>
          </a:p>
          <a:p>
            <a:r>
              <a:rPr lang="en-GB" dirty="0"/>
              <a:t>Availability and collisions</a:t>
            </a:r>
          </a:p>
          <a:p>
            <a:r>
              <a:rPr lang="en-GB" dirty="0"/>
              <a:t>Storage and audit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E6417C-D37E-C533-7B08-98CE55E39BA3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Toma, Turčan</a:t>
            </a:r>
          </a:p>
        </p:txBody>
      </p:sp>
    </p:spTree>
    <p:extLst>
      <p:ext uri="{BB962C8B-B14F-4D97-AF65-F5344CB8AC3E}">
        <p14:creationId xmlns:p14="http://schemas.microsoft.com/office/powerpoint/2010/main" val="333492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13A55-6906-547E-A4C3-B9985CDD5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Display graphical interface for scheduling subjects and save changes (Scheduling committee)</a:t>
            </a:r>
            <a:endParaRPr lang="en-C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6150A-E6B5-A1AE-D781-5986DFAAE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As a Scheduling committee, I need to view a graphical interface for scheduling subjects, so I can schedule a subject and users can view schedules.</a:t>
            </a:r>
          </a:p>
          <a:p>
            <a:pPr marL="0" indent="0">
              <a:buNone/>
            </a:pPr>
            <a:r>
              <a:rPr lang="en-GB" b="1" dirty="0"/>
              <a:t>Responsibility Breakdown:</a:t>
            </a:r>
          </a:p>
          <a:p>
            <a:r>
              <a:rPr lang="en-GB" dirty="0"/>
              <a:t>Authentication and authorization</a:t>
            </a:r>
          </a:p>
          <a:p>
            <a:r>
              <a:rPr lang="en-GB" dirty="0"/>
              <a:t>Data retrieval and selection</a:t>
            </a:r>
          </a:p>
          <a:p>
            <a:r>
              <a:rPr lang="en-GB" dirty="0"/>
              <a:t>Interactive planning</a:t>
            </a:r>
          </a:p>
          <a:p>
            <a:r>
              <a:rPr lang="en-GB" dirty="0"/>
              <a:t>Storage and audit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5E561B-90AC-CF49-E1E4-F6B79BE91DA8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Helmich</a:t>
            </a:r>
          </a:p>
        </p:txBody>
      </p:sp>
    </p:spTree>
    <p:extLst>
      <p:ext uri="{BB962C8B-B14F-4D97-AF65-F5344CB8AC3E}">
        <p14:creationId xmlns:p14="http://schemas.microsoft.com/office/powerpoint/2010/main" val="2340410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0D8D6-0183-CD1C-7B7D-864D46D0A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View schedules (Student)</a:t>
            </a:r>
            <a:br>
              <a:rPr lang="en-CZ" dirty="0"/>
            </a:br>
            <a:endParaRPr lang="en-C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6B174-D6E1-23D6-1196-3B063078D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As a student, I need to clearly display a weekly schedule so I can plan my days.</a:t>
            </a:r>
          </a:p>
          <a:p>
            <a:pPr marL="0" indent="0">
              <a:buNone/>
            </a:pPr>
            <a:r>
              <a:rPr lang="en-GB" b="1" dirty="0"/>
              <a:t>Responsibility Breakdown:</a:t>
            </a:r>
          </a:p>
          <a:p>
            <a:r>
              <a:rPr lang="en-GB" dirty="0"/>
              <a:t>Authentication and authorization</a:t>
            </a:r>
          </a:p>
          <a:p>
            <a:r>
              <a:rPr lang="en-GB" dirty="0"/>
              <a:t>Data retrieval and selection</a:t>
            </a:r>
          </a:p>
          <a:p>
            <a:r>
              <a:rPr lang="en-GB" dirty="0"/>
              <a:t>Presentation</a:t>
            </a:r>
          </a:p>
          <a:p>
            <a:r>
              <a:rPr lang="en-GB" dirty="0"/>
              <a:t>Error and exception handling</a:t>
            </a:r>
          </a:p>
          <a:p>
            <a:r>
              <a:rPr lang="en-GB" dirty="0"/>
              <a:t>User interaction and export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10E9E4-2F88-3B30-3F1B-FAC37461F83A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Malý</a:t>
            </a:r>
          </a:p>
        </p:txBody>
      </p:sp>
    </p:spTree>
    <p:extLst>
      <p:ext uri="{BB962C8B-B14F-4D97-AF65-F5344CB8AC3E}">
        <p14:creationId xmlns:p14="http://schemas.microsoft.com/office/powerpoint/2010/main" val="325007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3CBB0-4815-DBAA-1474-BFA833263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and Validating Subjects</a:t>
            </a:r>
            <a:endParaRPr lang="en-CZ" dirty="0"/>
          </a:p>
        </p:txBody>
      </p:sp>
      <p:pic>
        <p:nvPicPr>
          <p:cNvPr id="9" name="Content Placeholder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39DBB075-651C-4D71-DA18-6D383819CE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3518" y="1825625"/>
            <a:ext cx="8224963" cy="435133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F9BF1E-83F5-F21D-A4BC-19FFDFCE330F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Everyone</a:t>
            </a:r>
          </a:p>
        </p:txBody>
      </p:sp>
    </p:spTree>
    <p:extLst>
      <p:ext uri="{BB962C8B-B14F-4D97-AF65-F5344CB8AC3E}">
        <p14:creationId xmlns:p14="http://schemas.microsoft.com/office/powerpoint/2010/main" val="1268005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77EA6-3154-FDCA-2A46-F30ADE597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Scheduling classes</a:t>
            </a:r>
            <a:endParaRPr lang="en-CZ" dirty="0"/>
          </a:p>
        </p:txBody>
      </p:sp>
      <p:pic>
        <p:nvPicPr>
          <p:cNvPr id="5" name="Content Placeholder 4" descr="A diagram of a schedule&#10;&#10;AI-generated content may be incorrect.">
            <a:extLst>
              <a:ext uri="{FF2B5EF4-FFF2-40B4-BE49-F238E27FC236}">
                <a16:creationId xmlns:a16="http://schemas.microsoft.com/office/drawing/2014/main" id="{AF44ABBF-4BBB-CD78-0AFA-3ABB835E8B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0920" y="1825625"/>
            <a:ext cx="6330160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542474-95F1-7B11-7E16-424A4D3463C0}"/>
              </a:ext>
            </a:extLst>
          </p:cNvPr>
          <p:cNvSpPr txBox="1"/>
          <p:nvPr/>
        </p:nvSpPr>
        <p:spPr>
          <a:xfrm>
            <a:off x="9448800" y="-42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Z" dirty="0"/>
              <a:t>Everyone</a:t>
            </a:r>
          </a:p>
        </p:txBody>
      </p:sp>
    </p:spTree>
    <p:extLst>
      <p:ext uri="{BB962C8B-B14F-4D97-AF65-F5344CB8AC3E}">
        <p14:creationId xmlns:p14="http://schemas.microsoft.com/office/powerpoint/2010/main" val="2374743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1109</TotalTime>
  <Words>405</Words>
  <Application>Microsoft Macintosh PowerPoint</Application>
  <PresentationFormat>Widescreen</PresentationFormat>
  <Paragraphs>91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Aptos</vt:lpstr>
      <vt:lpstr>Aptos Display</vt:lpstr>
      <vt:lpstr>Arial</vt:lpstr>
      <vt:lpstr>Office Theme</vt:lpstr>
      <vt:lpstr>Schedules 2</vt:lpstr>
      <vt:lpstr>Core features</vt:lpstr>
      <vt:lpstr>Create subjects (Teacher) </vt:lpstr>
      <vt:lpstr>Approve Subject (Manager)</vt:lpstr>
      <vt:lpstr>Define time and space requirements (Teacher)</vt:lpstr>
      <vt:lpstr>Display graphical interface for scheduling subjects and save changes (Scheduling committee)</vt:lpstr>
      <vt:lpstr>View schedules (Student) </vt:lpstr>
      <vt:lpstr>Creating and Validating Subjects</vt:lpstr>
      <vt:lpstr>Scheduling classes</vt:lpstr>
      <vt:lpstr>Access to Schedules</vt:lpstr>
      <vt:lpstr>User Validation</vt:lpstr>
      <vt:lpstr>Statistical reporting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Dynamic diagram - View schedules (Student)</vt:lpstr>
      <vt:lpstr>PowerPoint Presentation</vt:lpstr>
      <vt:lpstr>Deployment diagrams</vt:lpstr>
      <vt:lpstr>PowerPoint Presentation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Viktor Helmich</dc:creator>
  <cp:lastModifiedBy>Viktor Helmich</cp:lastModifiedBy>
  <cp:revision>4</cp:revision>
  <dcterms:created xsi:type="dcterms:W3CDTF">2025-11-23T13:42:27Z</dcterms:created>
  <dcterms:modified xsi:type="dcterms:W3CDTF">2025-11-24T08:12:23Z</dcterms:modified>
</cp:coreProperties>
</file>

<file path=docProps/thumbnail.jpeg>
</file>